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2"/>
  </p:notesMasterIdLst>
  <p:handoutMasterIdLst>
    <p:handoutMasterId r:id="rId13"/>
  </p:handoutMasterIdLst>
  <p:sldIdLst>
    <p:sldId id="300" r:id="rId3"/>
    <p:sldId id="301" r:id="rId4"/>
    <p:sldId id="303" r:id="rId5"/>
    <p:sldId id="302" r:id="rId6"/>
    <p:sldId id="304" r:id="rId7"/>
    <p:sldId id="308" r:id="rId8"/>
    <p:sldId id="310" r:id="rId9"/>
    <p:sldId id="306" r:id="rId10"/>
    <p:sldId id="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31BD3D6-B7F1-4148-BF99-E0643B5FA8FF}">
          <p14:sldIdLst/>
        </p14:section>
        <p14:section name="management team" id="{2B72163D-2949-4563-8835-B5A6BF3A1808}">
          <p14:sldIdLst/>
        </p14:section>
        <p14:section name="Project development team" id="{0165734E-D582-475F-8D8F-D8390D9A02F3}">
          <p14:sldIdLst/>
        </p14:section>
        <p14:section name="foundation team" id="{6CF20BCC-30C5-49D5-BB67-A7F7C47F67D3}">
          <p14:sldIdLst/>
        </p14:section>
        <p14:section name="loads &amp; dynamics team" id="{B2556EC8-272D-48A5-B94D-86DE413BDD53}">
          <p14:sldIdLst/>
        </p14:section>
        <p14:section name="tower structure team" id="{B080B7D5-51DE-4691-A612-847AD1AAFC82}">
          <p14:sldIdLst>
            <p14:sldId id="300"/>
            <p14:sldId id="301"/>
            <p14:sldId id="303"/>
            <p14:sldId id="302"/>
            <p14:sldId id="304"/>
            <p14:sldId id="308"/>
            <p14:sldId id="310"/>
            <p14:sldId id="306"/>
            <p14:sldId id="309"/>
          </p14:sldIdLst>
        </p14:section>
        <p14:section name="rotor blade design" id="{B146C9B3-C78A-4A61-AAEC-721247ABE854}">
          <p14:sldIdLst/>
        </p14:section>
        <p14:section name="Rotor blades structure" id="{B442706D-6274-49C9-A7D1-C313276DB185}">
          <p14:sldIdLst/>
        </p14:section>
        <p14:section name="rotor hub and pitch system" id="{08747EF3-CA38-42EE-A1AF-7484E45039CE}">
          <p14:sldIdLst/>
        </p14:section>
        <p14:section name="electrical drivetrain" id="{1A5D22D2-BE65-4E6F-884C-4B877022F03F}">
          <p14:sldIdLst/>
        </p14:section>
        <p14:section name="rotor bearing system team" id="{DB3BAE13-317B-46D5-BF13-1546F7D1D6D4}">
          <p14:sldIdLst/>
        </p14:section>
        <p14:section name="GBC team" id="{62FD1619-6AFB-4D97-A60C-6FD16F62286D}">
          <p14:sldIdLst/>
        </p14:section>
        <p14:section name="Machine bed &amp; yaw team" id="{2739FDC4-7BC0-4D24-A2DB-018568B325C8}">
          <p14:sldIdLst/>
        </p14:section>
        <p14:section name="feedback controller team" id="{6415024D-93AC-4C7E-84F4-D0225312DA45}">
          <p14:sldIdLst/>
        </p14:section>
        <p14:section name="grid code team" id="{FD3B8E82-6082-4521-B98B-5BAB918F1115}">
          <p14:sldIdLst/>
        </p14:section>
        <p14:section name="bibliography" id="{2ECB0A3B-7D16-4F98-AD6A-5308DF7BF0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0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had Albaali" userId="c071a3306c18ab5a" providerId="LiveId" clId="{AD9FAD45-98FB-4D6E-BE59-1F543F091D79}"/>
    <pc:docChg chg="custSel modSld">
      <pc:chgData name="Jehad Albaali" userId="c071a3306c18ab5a" providerId="LiveId" clId="{AD9FAD45-98FB-4D6E-BE59-1F543F091D79}" dt="2025-10-19T18:38:09.918" v="40" actId="1076"/>
      <pc:docMkLst>
        <pc:docMk/>
      </pc:docMkLst>
      <pc:sldChg chg="delSp mod">
        <pc:chgData name="Jehad Albaali" userId="c071a3306c18ab5a" providerId="LiveId" clId="{AD9FAD45-98FB-4D6E-BE59-1F543F091D79}" dt="2025-10-19T09:55:37.887" v="0" actId="478"/>
        <pc:sldMkLst>
          <pc:docMk/>
          <pc:sldMk cId="2930116262" sldId="300"/>
        </pc:sldMkLst>
        <pc:spChg chg="del">
          <ac:chgData name="Jehad Albaali" userId="c071a3306c18ab5a" providerId="LiveId" clId="{AD9FAD45-98FB-4D6E-BE59-1F543F091D79}" dt="2025-10-19T09:55:37.887" v="0" actId="478"/>
          <ac:spMkLst>
            <pc:docMk/>
            <pc:sldMk cId="2930116262" sldId="300"/>
            <ac:spMk id="2" creationId="{F1A690F4-D79D-8EBC-12DE-D491129BCFF6}"/>
          </ac:spMkLst>
        </pc:spChg>
      </pc:sldChg>
      <pc:sldChg chg="modSp mod">
        <pc:chgData name="Jehad Albaali" userId="c071a3306c18ab5a" providerId="LiveId" clId="{AD9FAD45-98FB-4D6E-BE59-1F543F091D79}" dt="2025-10-19T09:55:59.070" v="8"/>
        <pc:sldMkLst>
          <pc:docMk/>
          <pc:sldMk cId="1253535818" sldId="301"/>
        </pc:sldMkLst>
        <pc:spChg chg="mod">
          <ac:chgData name="Jehad Albaali" userId="c071a3306c18ab5a" providerId="LiveId" clId="{AD9FAD45-98FB-4D6E-BE59-1F543F091D79}" dt="2025-10-19T09:55:59.070" v="8"/>
          <ac:spMkLst>
            <pc:docMk/>
            <pc:sldMk cId="1253535818" sldId="301"/>
            <ac:spMk id="13" creationId="{132D16E5-6BE7-8FC8-CFB3-81C918BB45F1}"/>
          </ac:spMkLst>
        </pc:spChg>
      </pc:sldChg>
      <pc:sldChg chg="modSp mod">
        <pc:chgData name="Jehad Albaali" userId="c071a3306c18ab5a" providerId="LiveId" clId="{AD9FAD45-98FB-4D6E-BE59-1F543F091D79}" dt="2025-10-19T09:56:06.438" v="10"/>
        <pc:sldMkLst>
          <pc:docMk/>
          <pc:sldMk cId="1636623138" sldId="302"/>
        </pc:sldMkLst>
        <pc:spChg chg="mod">
          <ac:chgData name="Jehad Albaali" userId="c071a3306c18ab5a" providerId="LiveId" clId="{AD9FAD45-98FB-4D6E-BE59-1F543F091D79}" dt="2025-10-19T09:56:06.438" v="10"/>
          <ac:spMkLst>
            <pc:docMk/>
            <pc:sldMk cId="1636623138" sldId="302"/>
            <ac:spMk id="18" creationId="{132D16E5-6BE7-8FC8-CFB3-81C918BB45F1}"/>
          </ac:spMkLst>
        </pc:spChg>
      </pc:sldChg>
      <pc:sldChg chg="modSp mod">
        <pc:chgData name="Jehad Albaali" userId="c071a3306c18ab5a" providerId="LiveId" clId="{AD9FAD45-98FB-4D6E-BE59-1F543F091D79}" dt="2025-10-19T09:56:03.423" v="9"/>
        <pc:sldMkLst>
          <pc:docMk/>
          <pc:sldMk cId="3495198645" sldId="303"/>
        </pc:sldMkLst>
        <pc:spChg chg="mod">
          <ac:chgData name="Jehad Albaali" userId="c071a3306c18ab5a" providerId="LiveId" clId="{AD9FAD45-98FB-4D6E-BE59-1F543F091D79}" dt="2025-10-19T09:56:03.423" v="9"/>
          <ac:spMkLst>
            <pc:docMk/>
            <pc:sldMk cId="3495198645" sldId="303"/>
            <ac:spMk id="19" creationId="{132D16E5-6BE7-8FC8-CFB3-81C918BB45F1}"/>
          </ac:spMkLst>
        </pc:spChg>
      </pc:sldChg>
      <pc:sldChg chg="modSp mod">
        <pc:chgData name="Jehad Albaali" userId="c071a3306c18ab5a" providerId="LiveId" clId="{AD9FAD45-98FB-4D6E-BE59-1F543F091D79}" dt="2025-10-19T09:56:10.318" v="11"/>
        <pc:sldMkLst>
          <pc:docMk/>
          <pc:sldMk cId="3771442883" sldId="304"/>
        </pc:sldMkLst>
        <pc:spChg chg="mod">
          <ac:chgData name="Jehad Albaali" userId="c071a3306c18ab5a" providerId="LiveId" clId="{AD9FAD45-98FB-4D6E-BE59-1F543F091D79}" dt="2025-10-19T09:56:10.318" v="11"/>
          <ac:spMkLst>
            <pc:docMk/>
            <pc:sldMk cId="3771442883" sldId="304"/>
            <ac:spMk id="19" creationId="{308613A6-E157-0DC3-1C16-B749E7129E88}"/>
          </ac:spMkLst>
        </pc:spChg>
      </pc:sldChg>
      <pc:sldChg chg="modSp mod">
        <pc:chgData name="Jehad Albaali" userId="c071a3306c18ab5a" providerId="LiveId" clId="{AD9FAD45-98FB-4D6E-BE59-1F543F091D79}" dt="2025-10-19T09:56:20.070" v="14"/>
        <pc:sldMkLst>
          <pc:docMk/>
          <pc:sldMk cId="1592302820" sldId="306"/>
        </pc:sldMkLst>
        <pc:spChg chg="mod">
          <ac:chgData name="Jehad Albaali" userId="c071a3306c18ab5a" providerId="LiveId" clId="{AD9FAD45-98FB-4D6E-BE59-1F543F091D79}" dt="2025-10-19T09:56:20.070" v="14"/>
          <ac:spMkLst>
            <pc:docMk/>
            <pc:sldMk cId="1592302820" sldId="306"/>
            <ac:spMk id="19" creationId="{D5F00D73-BDA0-9845-25E8-9AA435E58562}"/>
          </ac:spMkLst>
        </pc:spChg>
      </pc:sldChg>
      <pc:sldChg chg="modSp mod">
        <pc:chgData name="Jehad Albaali" userId="c071a3306c18ab5a" providerId="LiveId" clId="{AD9FAD45-98FB-4D6E-BE59-1F543F091D79}" dt="2025-10-19T09:56:13.221" v="12"/>
        <pc:sldMkLst>
          <pc:docMk/>
          <pc:sldMk cId="1277636540" sldId="308"/>
        </pc:sldMkLst>
        <pc:spChg chg="mod">
          <ac:chgData name="Jehad Albaali" userId="c071a3306c18ab5a" providerId="LiveId" clId="{AD9FAD45-98FB-4D6E-BE59-1F543F091D79}" dt="2025-10-19T09:56:13.221" v="12"/>
          <ac:spMkLst>
            <pc:docMk/>
            <pc:sldMk cId="1277636540" sldId="308"/>
            <ac:spMk id="19" creationId="{308613A6-E157-0DC3-1C16-B749E7129E88}"/>
          </ac:spMkLst>
        </pc:spChg>
      </pc:sldChg>
      <pc:sldChg chg="modSp mod">
        <pc:chgData name="Jehad Albaali" userId="c071a3306c18ab5a" providerId="LiveId" clId="{AD9FAD45-98FB-4D6E-BE59-1F543F091D79}" dt="2025-10-19T09:56:57.660" v="22" actId="14100"/>
        <pc:sldMkLst>
          <pc:docMk/>
          <pc:sldMk cId="2045837406" sldId="309"/>
        </pc:sldMkLst>
        <pc:spChg chg="mod">
          <ac:chgData name="Jehad Albaali" userId="c071a3306c18ab5a" providerId="LiveId" clId="{AD9FAD45-98FB-4D6E-BE59-1F543F091D79}" dt="2025-10-19T09:56:52.591" v="21" actId="14100"/>
          <ac:spMkLst>
            <pc:docMk/>
            <pc:sldMk cId="2045837406" sldId="309"/>
            <ac:spMk id="3" creationId="{8019E791-06DB-FE5A-3936-4B18187A3B77}"/>
          </ac:spMkLst>
        </pc:spChg>
        <pc:spChg chg="mod">
          <ac:chgData name="Jehad Albaali" userId="c071a3306c18ab5a" providerId="LiveId" clId="{AD9FAD45-98FB-4D6E-BE59-1F543F091D79}" dt="2025-10-19T09:56:57.660" v="22" actId="14100"/>
          <ac:spMkLst>
            <pc:docMk/>
            <pc:sldMk cId="2045837406" sldId="309"/>
            <ac:spMk id="5" creationId="{6F2B0E1A-5FBF-4BB6-6A5A-0624D3A594F6}"/>
          </ac:spMkLst>
        </pc:spChg>
        <pc:spChg chg="mod">
          <ac:chgData name="Jehad Albaali" userId="c071a3306c18ab5a" providerId="LiveId" clId="{AD9FAD45-98FB-4D6E-BE59-1F543F091D79}" dt="2025-10-19T09:56:40.368" v="17"/>
          <ac:spMkLst>
            <pc:docMk/>
            <pc:sldMk cId="2045837406" sldId="309"/>
            <ac:spMk id="19" creationId="{D5F00D73-BDA0-9845-25E8-9AA435E58562}"/>
          </ac:spMkLst>
        </pc:spChg>
      </pc:sldChg>
      <pc:sldChg chg="addSp delSp modSp mod">
        <pc:chgData name="Jehad Albaali" userId="c071a3306c18ab5a" providerId="LiveId" clId="{AD9FAD45-98FB-4D6E-BE59-1F543F091D79}" dt="2025-10-19T18:38:09.918" v="40" actId="1076"/>
        <pc:sldMkLst>
          <pc:docMk/>
          <pc:sldMk cId="435004199" sldId="310"/>
        </pc:sldMkLst>
        <pc:spChg chg="mod">
          <ac:chgData name="Jehad Albaali" userId="c071a3306c18ab5a" providerId="LiveId" clId="{AD9FAD45-98FB-4D6E-BE59-1F543F091D79}" dt="2025-10-19T09:56:17.370" v="13"/>
          <ac:spMkLst>
            <pc:docMk/>
            <pc:sldMk cId="435004199" sldId="310"/>
            <ac:spMk id="19" creationId="{308613A6-E157-0DC3-1C16-B749E7129E88}"/>
          </ac:spMkLst>
        </pc:spChg>
        <pc:picChg chg="del">
          <ac:chgData name="Jehad Albaali" userId="c071a3306c18ab5a" providerId="LiveId" clId="{AD9FAD45-98FB-4D6E-BE59-1F543F091D79}" dt="2025-10-19T18:34:56.970" v="23" actId="478"/>
          <ac:picMkLst>
            <pc:docMk/>
            <pc:sldMk cId="435004199" sldId="310"/>
            <ac:picMk id="3" creationId="{778D045F-A290-4C4B-950A-1475A6B49919}"/>
          </ac:picMkLst>
        </pc:picChg>
        <pc:picChg chg="add mod">
          <ac:chgData name="Jehad Albaali" userId="c071a3306c18ab5a" providerId="LiveId" clId="{AD9FAD45-98FB-4D6E-BE59-1F543F091D79}" dt="2025-10-19T18:36:49.666" v="26" actId="1076"/>
          <ac:picMkLst>
            <pc:docMk/>
            <pc:sldMk cId="435004199" sldId="310"/>
            <ac:picMk id="8" creationId="{17D7D2A4-689B-406D-8AE1-8F5EB49D09D7}"/>
          </ac:picMkLst>
        </pc:picChg>
        <pc:picChg chg="del">
          <ac:chgData name="Jehad Albaali" userId="c071a3306c18ab5a" providerId="LiveId" clId="{AD9FAD45-98FB-4D6E-BE59-1F543F091D79}" dt="2025-10-19T18:36:32.751" v="24" actId="478"/>
          <ac:picMkLst>
            <pc:docMk/>
            <pc:sldMk cId="435004199" sldId="310"/>
            <ac:picMk id="12" creationId="{020EC5A3-0025-45EA-8A72-C0E81E4DB624}"/>
          </ac:picMkLst>
        </pc:picChg>
        <pc:picChg chg="add mod">
          <ac:chgData name="Jehad Albaali" userId="c071a3306c18ab5a" providerId="LiveId" clId="{AD9FAD45-98FB-4D6E-BE59-1F543F091D79}" dt="2025-10-19T18:37:03.559" v="28" actId="1076"/>
          <ac:picMkLst>
            <pc:docMk/>
            <pc:sldMk cId="435004199" sldId="310"/>
            <ac:picMk id="13" creationId="{D966BB4F-0424-4F3B-B5CB-A3B6D20253BA}"/>
          </ac:picMkLst>
        </pc:picChg>
        <pc:picChg chg="add del mod">
          <ac:chgData name="Jehad Albaali" userId="c071a3306c18ab5a" providerId="LiveId" clId="{AD9FAD45-98FB-4D6E-BE59-1F543F091D79}" dt="2025-10-19T18:37:19.417" v="31" actId="478"/>
          <ac:picMkLst>
            <pc:docMk/>
            <pc:sldMk cId="435004199" sldId="310"/>
            <ac:picMk id="16" creationId="{66FEF73C-A170-45E1-88D3-CFDBAD08E33A}"/>
          </ac:picMkLst>
        </pc:picChg>
        <pc:picChg chg="add mod">
          <ac:chgData name="Jehad Albaali" userId="c071a3306c18ab5a" providerId="LiveId" clId="{AD9FAD45-98FB-4D6E-BE59-1F543F091D79}" dt="2025-10-19T18:37:31.010" v="34" actId="1076"/>
          <ac:picMkLst>
            <pc:docMk/>
            <pc:sldMk cId="435004199" sldId="310"/>
            <ac:picMk id="21" creationId="{F360FE9A-1443-4359-850E-2FE669BF44EF}"/>
          </ac:picMkLst>
        </pc:picChg>
        <pc:picChg chg="add mod">
          <ac:chgData name="Jehad Albaali" userId="c071a3306c18ab5a" providerId="LiveId" clId="{AD9FAD45-98FB-4D6E-BE59-1F543F091D79}" dt="2025-10-19T18:37:48.787" v="36" actId="1076"/>
          <ac:picMkLst>
            <pc:docMk/>
            <pc:sldMk cId="435004199" sldId="310"/>
            <ac:picMk id="23" creationId="{7E899B45-0885-41B6-A71F-1D0276A10961}"/>
          </ac:picMkLst>
        </pc:picChg>
        <pc:picChg chg="add mod">
          <ac:chgData name="Jehad Albaali" userId="c071a3306c18ab5a" providerId="LiveId" clId="{AD9FAD45-98FB-4D6E-BE59-1F543F091D79}" dt="2025-10-19T18:37:59.019" v="38" actId="1076"/>
          <ac:picMkLst>
            <pc:docMk/>
            <pc:sldMk cId="435004199" sldId="310"/>
            <ac:picMk id="25" creationId="{C38A24C5-87DD-4143-B0C8-424CE2A5FCCE}"/>
          </ac:picMkLst>
        </pc:picChg>
        <pc:picChg chg="add mod">
          <ac:chgData name="Jehad Albaali" userId="c071a3306c18ab5a" providerId="LiveId" clId="{AD9FAD45-98FB-4D6E-BE59-1F543F091D79}" dt="2025-10-19T18:38:09.918" v="40" actId="1076"/>
          <ac:picMkLst>
            <pc:docMk/>
            <pc:sldMk cId="435004199" sldId="310"/>
            <ac:picMk id="27" creationId="{3EBC815A-A1E9-47E1-8120-09B181BBE82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t>19/10/2025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21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Optimus Syria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Name / Optimus Syria</a:t>
            </a:r>
            <a:endParaRPr lang="en-GB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Team Name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91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2AEE8E4-D792-40D2-B8D4-0007E21A0CF8}" type="datetime1">
              <a:rPr lang="en-GB" smtClean="0"/>
              <a:t>19/10/2025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ivilengineeringx.com/foundation/terzaghis-bearing-capacity-theory/#gsc.tab=0" TargetMode="External"/><Relationship Id="rId2" Type="http://schemas.openxmlformats.org/officeDocument/2006/relationships/hyperlink" Target="https://youtu.be/tr0yOf4JaYU?si=J4FceamERS_vV4fq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Foundations team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FF1E788-369D-9A8F-8F84-AD852E9D2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latin typeface="Times New Roman" pitchFamily="18" charset="0"/>
                <a:cs typeface="Times New Roman" pitchFamily="18" charset="0"/>
              </a:rPr>
              <a:t>Weekly report: Foundation Team </a:t>
            </a:r>
            <a:endParaRPr lang="en-GB" b="1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03200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Week number: 02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Date: 14/10/2025</a:t>
            </a:r>
          </a:p>
          <a:p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Supervisor:</a:t>
            </a:r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2000" b="1" dirty="0">
                <a:latin typeface="Lato" panose="020B0604020202020204" pitchFamily="34" charset="0"/>
              </a:rPr>
              <a:t>Prof. Dr.-Ing. Torsten Faber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172911" y="4701104"/>
            <a:ext cx="73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Times New Roman" pitchFamily="18" charset="0"/>
                <a:cs typeface="Times New Roman" pitchFamily="18" charset="0"/>
              </a:rPr>
              <a:t>Group </a:t>
            </a:r>
            <a:r>
              <a:rPr lang="de-DE" b="1" dirty="0" err="1">
                <a:latin typeface="Times New Roman" pitchFamily="18" charset="0"/>
                <a:cs typeface="Times New Roman" pitchFamily="18" charset="0"/>
              </a:rPr>
              <a:t>members</a:t>
            </a:r>
            <a:r>
              <a:rPr lang="de-DE" b="1" dirty="0">
                <a:latin typeface="Times New Roman" pitchFamily="18" charset="0"/>
                <a:cs typeface="Times New Roman" pitchFamily="18" charset="0"/>
              </a:rPr>
              <a:t> : </a:t>
            </a:r>
            <a:r>
              <a:rPr lang="de-DE" b="1" u="sng" dirty="0"/>
              <a:t>Jehad </a:t>
            </a:r>
            <a:r>
              <a:rPr lang="de-DE" b="1" u="sng" dirty="0" err="1"/>
              <a:t>Albaali</a:t>
            </a:r>
            <a:r>
              <a:rPr lang="de-DE" b="1" u="sng" dirty="0"/>
              <a:t>- </a:t>
            </a:r>
            <a:r>
              <a:rPr lang="de-DE" b="1" dirty="0"/>
              <a:t>Amgad Gerges - Reda </a:t>
            </a:r>
            <a:r>
              <a:rPr lang="de-DE" b="1" dirty="0" err="1"/>
              <a:t>Deif</a:t>
            </a:r>
            <a:endParaRPr lang="de-DE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1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92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b="1" dirty="0"/>
              <a:t>List</a:t>
            </a:r>
            <a:r>
              <a:rPr lang="de-DE" sz="5400" dirty="0"/>
              <a:t>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content</a:t>
            </a:r>
            <a:endParaRPr lang="de-DE" sz="3200" b="1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2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87400" y="1638300"/>
            <a:ext cx="10261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Project Overview &amp; Objectives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Input Data (Loads &amp; Soil Properties)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Foundation Design &amp; Stability Checks</a:t>
            </a:r>
            <a:br>
              <a:rPr lang="en-US" sz="2400" dirty="0"/>
            </a:b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Tasks for Next Week</a:t>
            </a: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554103"/>
            <a:ext cx="1111370" cy="36512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14</a:t>
            </a:r>
            <a:r>
              <a:rPr lang="en-GB" b="1" dirty="0">
                <a:solidFill>
                  <a:schemeClr val="tx1"/>
                </a:solidFill>
              </a:rPr>
              <a:t>/10/2025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3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3</a:t>
            </a:fld>
            <a:endParaRPr lang="en-GB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 txBox="1">
            <a:spLocks/>
          </p:cNvSpPr>
          <p:nvPr/>
        </p:nvSpPr>
        <p:spPr>
          <a:xfrm>
            <a:off x="838200" y="391543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400000"/>
              </a:lnSpc>
            </a:pPr>
            <a:r>
              <a:rPr lang="de-DE" sz="2400" b="1" dirty="0"/>
              <a:t>Design </a:t>
            </a:r>
            <a:r>
              <a:rPr lang="de-DE" sz="2400" b="1" dirty="0" err="1"/>
              <a:t>of</a:t>
            </a:r>
            <a:r>
              <a:rPr lang="de-DE" sz="2400" b="1" dirty="0"/>
              <a:t> a Safe Wind Turbine </a:t>
            </a:r>
            <a:r>
              <a:rPr lang="de-DE" sz="2400" b="1" dirty="0" err="1"/>
              <a:t>Foundation</a:t>
            </a:r>
            <a:endParaRPr lang="en-US" sz="5400" b="1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51216A-F11F-4829-9A51-921173937E95}"/>
              </a:ext>
            </a:extLst>
          </p:cNvPr>
          <p:cNvSpPr txBox="1"/>
          <p:nvPr/>
        </p:nvSpPr>
        <p:spPr>
          <a:xfrm>
            <a:off x="1085851" y="1743075"/>
            <a:ext cx="7667624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de-DE" sz="2400" b="1" dirty="0" err="1"/>
              <a:t>Objective</a:t>
            </a:r>
            <a:r>
              <a:rPr lang="de-DE" sz="2400" b="1" dirty="0"/>
              <a:t>:</a:t>
            </a:r>
            <a:r>
              <a:rPr lang="de-DE" sz="2400" dirty="0"/>
              <a:t> Design a </a:t>
            </a:r>
            <a:r>
              <a:rPr lang="de-DE" sz="2400" dirty="0" err="1"/>
              <a:t>concrete</a:t>
            </a:r>
            <a:r>
              <a:rPr lang="de-DE" sz="2400" dirty="0"/>
              <a:t> </a:t>
            </a:r>
            <a:r>
              <a:rPr lang="de-DE" sz="2400" dirty="0" err="1"/>
              <a:t>foundation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prevents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Sliding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Overturning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Bearing</a:t>
            </a:r>
            <a:r>
              <a:rPr lang="de-DE" sz="2400" dirty="0"/>
              <a:t> </a:t>
            </a:r>
            <a:r>
              <a:rPr lang="de-DE" sz="2400" dirty="0" err="1"/>
              <a:t>Failure</a:t>
            </a:r>
            <a:endParaRPr lang="de-DE" sz="2400" dirty="0"/>
          </a:p>
          <a:p>
            <a:r>
              <a:rPr lang="de-DE" sz="2400" b="1" dirty="0"/>
              <a:t>Turbine Data :</a:t>
            </a:r>
            <a:endParaRPr lang="de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Hub Height = 100 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Rotor Diameter = 160 m</a:t>
            </a:r>
          </a:p>
          <a:p>
            <a:r>
              <a:rPr lang="de-DE" sz="2400" b="1" dirty="0"/>
              <a:t>Site:</a:t>
            </a:r>
            <a:r>
              <a:rPr lang="de-DE" sz="2400" dirty="0"/>
              <a:t> </a:t>
            </a:r>
            <a:r>
              <a:rPr lang="de-DE" sz="2400" dirty="0" err="1"/>
              <a:t>Qattinah</a:t>
            </a:r>
            <a:r>
              <a:rPr lang="de-DE" sz="2400" dirty="0"/>
              <a:t> (B2)</a:t>
            </a:r>
          </a:p>
          <a:p>
            <a:r>
              <a:rPr lang="de-DE" sz="2400" b="1" dirty="0" err="1"/>
              <a:t>Foundation</a:t>
            </a:r>
            <a:r>
              <a:rPr lang="de-DE" sz="2400" b="1" dirty="0"/>
              <a:t> Type:</a:t>
            </a:r>
            <a:r>
              <a:rPr lang="de-DE" sz="2400" dirty="0"/>
              <a:t> </a:t>
            </a:r>
            <a:r>
              <a:rPr lang="de-DE" sz="2400" dirty="0" err="1"/>
              <a:t>Circular</a:t>
            </a:r>
            <a:r>
              <a:rPr lang="de-DE" sz="2400" dirty="0"/>
              <a:t> Gravity </a:t>
            </a:r>
            <a:r>
              <a:rPr lang="de-DE" sz="2400" dirty="0" err="1"/>
              <a:t>Foundation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49519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B893F6D-288A-550A-C796-008FEA9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388602" cy="1348509"/>
          </a:xfrm>
        </p:spPr>
        <p:txBody>
          <a:bodyPr>
            <a:noAutofit/>
          </a:bodyPr>
          <a:lstStyle/>
          <a:p>
            <a:pPr marL="285750" indent="-285750">
              <a:lnSpc>
                <a:spcPct val="400000"/>
              </a:lnSpc>
            </a:pPr>
            <a:r>
              <a:rPr lang="de-DE" sz="2000" b="1" dirty="0"/>
              <a:t>Input Data :</a:t>
            </a:r>
            <a:endParaRPr lang="en-US" sz="2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2D30E5-E8EB-4514-D402-7006892C79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4</a:t>
            </a:fld>
            <a:endParaRPr lang="en-GB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sz="1200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8" name="Textfeld 12">
            <a:extLst>
              <a:ext uri="{FF2B5EF4-FFF2-40B4-BE49-F238E27FC236}">
                <a16:creationId xmlns:a16="http://schemas.microsoft.com/office/drawing/2014/main" id="{132D16E5-6BE7-8FC8-CFB3-81C918BB45F1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087513-FD34-46DE-8CB6-239FF2836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5978"/>
            <a:ext cx="6424612" cy="40537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341219-7620-44B3-82BD-1E153CAEED33}"/>
              </a:ext>
            </a:extLst>
          </p:cNvPr>
          <p:cNvSpPr txBox="1"/>
          <p:nvPr/>
        </p:nvSpPr>
        <p:spPr>
          <a:xfrm>
            <a:off x="8892336" y="5094264"/>
            <a:ext cx="31676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200" b="1" dirty="0"/>
              <a:t>Sources </a:t>
            </a:r>
            <a:br>
              <a:rPr lang="en-US" sz="1200" b="1" dirty="0"/>
            </a:br>
            <a:r>
              <a:rPr lang="en-US" sz="1200" b="1" dirty="0"/>
              <a:t>Loads  </a:t>
            </a:r>
            <a:r>
              <a:rPr lang="de-DE" sz="1200" b="1" dirty="0"/>
              <a:t>(Loads Team )</a:t>
            </a:r>
            <a:br>
              <a:rPr lang="en-US" sz="1200" b="1" dirty="0"/>
            </a:br>
            <a:r>
              <a:rPr lang="en-US" sz="1200" b="1" dirty="0"/>
              <a:t> </a:t>
            </a:r>
            <a:r>
              <a:rPr lang="de-DE" sz="1200" b="1" dirty="0"/>
              <a:t>(</a:t>
            </a:r>
            <a:r>
              <a:rPr lang="de-DE" sz="1200" b="1" dirty="0" err="1"/>
              <a:t>Soil</a:t>
            </a:r>
            <a:r>
              <a:rPr lang="de-DE" sz="1200" b="1" dirty="0"/>
              <a:t> Pr</a:t>
            </a:r>
            <a:r>
              <a:rPr lang="en-US" sz="1200" b="1" dirty="0" err="1"/>
              <a:t>operties</a:t>
            </a:r>
            <a:r>
              <a:rPr lang="de-DE" sz="1200" b="1" dirty="0"/>
              <a:t>)</a:t>
            </a:r>
            <a:r>
              <a:rPr lang="en-US" sz="1200" b="1" dirty="0"/>
              <a:t> : DAMASCUS UNIVERSITY REPORT </a:t>
            </a:r>
            <a:br>
              <a:rPr lang="en-US" sz="1200" b="1" dirty="0"/>
            </a:br>
            <a:r>
              <a:rPr lang="en-US" sz="1200" b="1" dirty="0"/>
              <a:t>preliminary geotechnical survey at WT project </a:t>
            </a:r>
            <a:br>
              <a:rPr lang="en-US" sz="1200" b="1" dirty="0"/>
            </a:br>
            <a:r>
              <a:rPr lang="en-US" sz="1200" b="1" dirty="0"/>
              <a:t> Eurocode 7 / ASCE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9FE5B-948E-4440-83E3-33BAF270D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12" y="2181508"/>
            <a:ext cx="2109788" cy="343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9E311-CF4A-4379-9D11-EF16C4E46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7" y="2541394"/>
            <a:ext cx="1198563" cy="4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2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784860" y="553720"/>
            <a:ext cx="6141720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/>
              <a:t>Dimensions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858BCB-1B42-422D-B7B9-8EC841307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482406"/>
            <a:ext cx="3005138" cy="1255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1152BA-7A92-4204-BA91-124A4FF79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2902429"/>
            <a:ext cx="4100513" cy="1484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60A8A9-8602-4FE4-8B2B-36A4C9CAB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3" y="1936278"/>
            <a:ext cx="2865967" cy="837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77C10-96A3-4466-8A98-704C537EC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8" y="2972151"/>
            <a:ext cx="7050619" cy="2886659"/>
          </a:xfrm>
          <a:prstGeom prst="rect">
            <a:avLst/>
          </a:prstGeom>
        </p:spPr>
      </p:pic>
      <p:pic>
        <p:nvPicPr>
          <p:cNvPr id="20" name="Picture 19" descr="A grey circular object with a hole&#10;&#10;AI-generated content may be incorrect.">
            <a:extLst>
              <a:ext uri="{FF2B5EF4-FFF2-40B4-BE49-F238E27FC236}">
                <a16:creationId xmlns:a16="http://schemas.microsoft.com/office/drawing/2014/main" id="{2652E0A0-5179-AA33-3A37-42FAAB8D7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80" y="1558829"/>
            <a:ext cx="5329329" cy="35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4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784860" y="553720"/>
            <a:ext cx="6141720" cy="675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/>
              <a:t>Hand Calculation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84C813-095F-4064-9BE2-34933584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46" y="1325874"/>
            <a:ext cx="4155054" cy="4859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9F6DE-C5FA-411C-99D9-25C648BF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2" y="1325874"/>
            <a:ext cx="3725331" cy="484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3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56C5-B524-8440-C206-905A4256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B8993-35C0-8E58-DBF4-E92EF722BD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529BEF9-540E-E59A-0181-C9B4F6F6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68FDDF4-68E9-001B-6FCB-D3E7044C607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F71C1DC9-A5F0-B6E0-9697-3602F270EFA5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308613A6-E157-0DC3-1C16-B749E7129E88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2908F-37D1-FA56-96FF-786DA8D2BC89}"/>
              </a:ext>
            </a:extLst>
          </p:cNvPr>
          <p:cNvSpPr txBox="1"/>
          <p:nvPr/>
        </p:nvSpPr>
        <p:spPr>
          <a:xfrm>
            <a:off x="838200" y="180707"/>
            <a:ext cx="10283190" cy="99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de-DE" sz="2800" b="1" dirty="0" err="1"/>
              <a:t>Stability</a:t>
            </a:r>
            <a:r>
              <a:rPr lang="de-DE" sz="2800" b="1" dirty="0"/>
              <a:t> </a:t>
            </a:r>
            <a:r>
              <a:rPr lang="de-DE" sz="2800" b="1" dirty="0" err="1"/>
              <a:t>Results</a:t>
            </a:r>
            <a:r>
              <a:rPr lang="en-US" sz="2800" b="1" dirty="0"/>
              <a:t>  &amp;</a:t>
            </a:r>
            <a:r>
              <a:rPr lang="de-DE" sz="2800" b="1" dirty="0"/>
              <a:t> </a:t>
            </a:r>
            <a:r>
              <a:rPr lang="de-DE" sz="2800" b="1" dirty="0" err="1"/>
              <a:t>Optimization</a:t>
            </a:r>
            <a:r>
              <a:rPr lang="de-DE" sz="2800" b="1" dirty="0"/>
              <a:t> 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43C177-5581-40CC-9616-D8DB19EE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5" y="1894247"/>
            <a:ext cx="9941324" cy="3069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2CFC0-4B2B-4203-BB7D-40CBA37E1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09" y="2424958"/>
            <a:ext cx="552450" cy="323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18F5EE-CD1D-4B06-96B5-CB1E1B1B1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09" y="2978357"/>
            <a:ext cx="582487" cy="3846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5791D1-47E2-4A73-883C-F02A1F25B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40" y="4131547"/>
            <a:ext cx="1137347" cy="494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7D2A4-689B-406D-8AE1-8F5EB49D0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16" y="4795477"/>
            <a:ext cx="1352550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66BB4F-0424-4F3B-B5CB-A3B6D2025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4770426"/>
            <a:ext cx="2809875" cy="361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60FE9A-1443-4359-850E-2FE669BF44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16" y="5170127"/>
            <a:ext cx="1247775" cy="4095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899B45-0885-41B6-A71F-1D0276A109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44" y="5201763"/>
            <a:ext cx="2638425" cy="38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8A24C5-87DD-4143-B0C8-424CE2A5FC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5651705"/>
            <a:ext cx="6781800" cy="3714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BC815A-A1E9-47E1-8120-09B181BBE8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" y="6099266"/>
            <a:ext cx="66008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0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B1B7-0B2F-B120-9B68-79CC0285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CC961-7636-F880-6CE2-96EAB0D15D7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1A08954-E5E7-A63B-526C-C7450A4B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7C4DA78-D48B-DF39-3CF1-855C0E616D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B2D3EC3-2118-34F6-D47F-DE36515D1F21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D5F00D73-BDA0-9845-25E8-9AA435E58562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0E1A-5FBF-4BB6-6A5A-0624D3A594F6}"/>
              </a:ext>
            </a:extLst>
          </p:cNvPr>
          <p:cNvSpPr txBox="1"/>
          <p:nvPr/>
        </p:nvSpPr>
        <p:spPr>
          <a:xfrm>
            <a:off x="784860" y="553720"/>
            <a:ext cx="61417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/>
              <a:t>Next Task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9E791-06DB-FE5A-3936-4B18187A3B77}"/>
              </a:ext>
            </a:extLst>
          </p:cNvPr>
          <p:cNvSpPr txBox="1"/>
          <p:nvPr/>
        </p:nvSpPr>
        <p:spPr>
          <a:xfrm>
            <a:off x="220980" y="1412855"/>
            <a:ext cx="11259820" cy="2685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Verify the final vertical load value (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F_V,max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) with the tower design team.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</a:rPr>
              <a:t>Redesign and optimize the foundation according the new input data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11111"/>
                </a:solidFill>
                <a:latin typeface="Roboto" panose="02000000000000000000" pitchFamily="2" charset="0"/>
              </a:rPr>
              <a:t>Estimation of the top foundation design </a:t>
            </a:r>
            <a:br>
              <a:rPr lang="en-US" dirty="0"/>
            </a:b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9230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8B1B7-0B2F-B120-9B68-79CC0285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ECC961-7636-F880-6CE2-96EAB0D15D7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1A08954-E5E7-A63B-526C-C7450A4B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77C4DA78-D48B-DF39-3CF1-855C0E616D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554103"/>
            <a:ext cx="1111370" cy="3651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</a:rPr>
              <a:t>14/10/2025</a:t>
            </a: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EB2D3EC3-2118-34F6-D47F-DE36515D1F21}"/>
              </a:ext>
            </a:extLst>
          </p:cNvPr>
          <p:cNvSpPr txBox="1">
            <a:spLocks/>
          </p:cNvSpPr>
          <p:nvPr/>
        </p:nvSpPr>
        <p:spPr>
          <a:xfrm>
            <a:off x="8474613" y="65514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Foundations team/ Optimus Syria</a:t>
            </a:r>
          </a:p>
        </p:txBody>
      </p:sp>
      <p:sp>
        <p:nvSpPr>
          <p:cNvPr id="19" name="Textfeld 12">
            <a:extLst>
              <a:ext uri="{FF2B5EF4-FFF2-40B4-BE49-F238E27FC236}">
                <a16:creationId xmlns:a16="http://schemas.microsoft.com/office/drawing/2014/main" id="{D5F00D73-BDA0-9845-25E8-9AA435E58562}"/>
              </a:ext>
            </a:extLst>
          </p:cNvPr>
          <p:cNvSpPr txBox="1"/>
          <p:nvPr/>
        </p:nvSpPr>
        <p:spPr>
          <a:xfrm>
            <a:off x="2806700" y="6582775"/>
            <a:ext cx="608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/>
              <a:t>Reda </a:t>
            </a:r>
            <a:r>
              <a:rPr lang="de-DE" sz="1200" b="1" dirty="0" err="1"/>
              <a:t>Deif</a:t>
            </a:r>
            <a:endParaRPr lang="de-DE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0E1A-5FBF-4BB6-6A5A-0624D3A594F6}"/>
              </a:ext>
            </a:extLst>
          </p:cNvPr>
          <p:cNvSpPr txBox="1"/>
          <p:nvPr/>
        </p:nvSpPr>
        <p:spPr>
          <a:xfrm>
            <a:off x="997341" y="269037"/>
            <a:ext cx="5535344" cy="99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de-DE" sz="2800" b="1" i="0" u="none" strike="noStrike" dirty="0">
                <a:solidFill>
                  <a:srgbClr val="203864"/>
                </a:solidFill>
                <a:effectLst/>
                <a:latin typeface="Calibri Light" panose="020F0302020204030204" pitchFamily="34" charset="0"/>
              </a:rPr>
              <a:t>References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9E791-06DB-FE5A-3936-4B18187A3B77}"/>
              </a:ext>
            </a:extLst>
          </p:cNvPr>
          <p:cNvSpPr txBox="1"/>
          <p:nvPr/>
        </p:nvSpPr>
        <p:spPr>
          <a:xfrm>
            <a:off x="369077" y="1075890"/>
            <a:ext cx="10911454" cy="584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GeeksforGeeks</a:t>
            </a:r>
            <a:r>
              <a:rPr lang="en-US" dirty="0"/>
              <a:t> - Terzaghi’s Bearing Capacity Theory</a:t>
            </a:r>
            <a:br>
              <a:rPr lang="en-GB" b="1" dirty="0">
                <a:hlinkClick r:id="rId2"/>
              </a:rPr>
            </a:br>
            <a:r>
              <a:rPr lang="en-GB" b="1" dirty="0">
                <a:hlinkClick r:id="rId2"/>
              </a:rPr>
              <a:t>https://youtu.be/tr0yOf4JaYU?si=J4FceamERS_vV4fq</a:t>
            </a:r>
            <a:endParaRPr lang="en-GB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dirty="0"/>
              <a:t>Sources for Bearing Capacity Factors (Nc, Nq, </a:t>
            </a:r>
            <a:r>
              <a:rPr lang="en-US" dirty="0" err="1"/>
              <a:t>Nγ</a:t>
            </a:r>
            <a:r>
              <a:rPr lang="en-US" dirty="0"/>
              <a:t>) Tables</a:t>
            </a:r>
            <a:br>
              <a:rPr lang="en-US" b="1" dirty="0"/>
            </a:br>
            <a:r>
              <a:rPr lang="en-US" b="1" dirty="0">
                <a:hlinkClick r:id="rId3"/>
              </a:rPr>
              <a:t>https://civilengineeringx.com/foundation/terzaghis-bearing-capacity-theory/#gsc.tab=0</a:t>
            </a:r>
            <a:endParaRPr lang="en-US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de-DE" sz="1600" dirty="0"/>
              <a:t>Eurocode 7: </a:t>
            </a:r>
            <a:r>
              <a:rPr lang="de-DE" sz="1600" dirty="0" err="1"/>
              <a:t>Geotechnical</a:t>
            </a:r>
            <a:r>
              <a:rPr lang="de-DE" sz="1600" dirty="0"/>
              <a:t> Design</a:t>
            </a:r>
          </a:p>
          <a:p>
            <a:pPr>
              <a:lnSpc>
                <a:spcPct val="250000"/>
              </a:lnSpc>
            </a:pPr>
            <a:r>
              <a:rPr lang="en-US" sz="1600" b="1" dirty="0"/>
              <a:t>chrome-extension://</a:t>
            </a:r>
            <a:r>
              <a:rPr lang="en-US" sz="1600" b="1" dirty="0" err="1"/>
              <a:t>efaidnbmnnnibpcajpcglclefindmkaj</a:t>
            </a:r>
            <a:r>
              <a:rPr lang="en-US" sz="1600" b="1" dirty="0"/>
              <a:t>/https://eurocodes.jrc.ec.europa.eu/sites/default/files/2022-06/02-Scarpelli-Design-of-spread-foundations.pdf</a:t>
            </a:r>
          </a:p>
          <a:p>
            <a:pPr>
              <a:lnSpc>
                <a:spcPct val="250000"/>
              </a:lnSpc>
            </a:pPr>
            <a:endParaRPr lang="en-US" sz="1600" b="1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45837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nagment team" id="{49CF8F14-4D36-410B-8FD7-EF9AC5FC0265}" vid="{E0BCDBF3-E95D-42DF-9CFA-5A341A93A409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agment team" id="{49CF8F14-4D36-410B-8FD7-EF9AC5FC0265}" vid="{B7A59B36-2137-465F-86DC-E5A6887FF7C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Managment team</Template>
  <TotalTime>0</TotalTime>
  <Words>344</Words>
  <Application>Microsoft Office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Aptos</vt:lpstr>
      <vt:lpstr>Aptos (Textkörper)</vt:lpstr>
      <vt:lpstr>Aptos Display</vt:lpstr>
      <vt:lpstr>Arial</vt:lpstr>
      <vt:lpstr>Calibri</vt:lpstr>
      <vt:lpstr>Calibri Light</vt:lpstr>
      <vt:lpstr>Lato</vt:lpstr>
      <vt:lpstr>Roboto</vt:lpstr>
      <vt:lpstr>Times New Roman</vt:lpstr>
      <vt:lpstr>Wingdings</vt:lpstr>
      <vt:lpstr>Office</vt:lpstr>
      <vt:lpstr>Benutzerdefiniertes Design</vt:lpstr>
      <vt:lpstr>Weekly report: Foundation Team </vt:lpstr>
      <vt:lpstr>List of content</vt:lpstr>
      <vt:lpstr>PowerPoint Presentation</vt:lpstr>
      <vt:lpstr>Input Data 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 of contents</dc:title>
  <dc:creator>Bakhtiar Sabir</dc:creator>
  <cp:lastModifiedBy>Jehad Albaali</cp:lastModifiedBy>
  <cp:revision>35</cp:revision>
  <dcterms:created xsi:type="dcterms:W3CDTF">2025-09-29T10:47:20Z</dcterms:created>
  <dcterms:modified xsi:type="dcterms:W3CDTF">2025-10-19T18:38:35Z</dcterms:modified>
</cp:coreProperties>
</file>